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9" r:id="rId5"/>
    <p:sldId id="257" r:id="rId6"/>
    <p:sldId id="277" r:id="rId7"/>
    <p:sldId id="258" r:id="rId8"/>
    <p:sldId id="260" r:id="rId9"/>
    <p:sldId id="272" r:id="rId10"/>
    <p:sldId id="273" r:id="rId11"/>
    <p:sldId id="274" r:id="rId12"/>
    <p:sldId id="280" r:id="rId13"/>
    <p:sldId id="276" r:id="rId14"/>
    <p:sldId id="261" r:id="rId15"/>
    <p:sldId id="262" r:id="rId16"/>
    <p:sldId id="263" r:id="rId17"/>
    <p:sldId id="264" r:id="rId18"/>
    <p:sldId id="281" r:id="rId19"/>
    <p:sldId id="265" r:id="rId20"/>
    <p:sldId id="27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CCCC"/>
    <a:srgbClr val="0039AC"/>
    <a:srgbClr val="001236"/>
    <a:srgbClr val="009A96"/>
    <a:srgbClr val="00BCB8"/>
    <a:srgbClr val="F5F9FD"/>
    <a:srgbClr val="DAA600"/>
    <a:srgbClr val="3660AC"/>
    <a:srgbClr val="E7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71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7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7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2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7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0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1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7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9E16-3010-4ACF-9D58-0CCCD71E8F11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6F41-54BC-49E4-BD8A-7E7EB0062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0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missouri.edu/wp-content/uploads/sites/4/2021/06/Estimated-expenses_21-22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herine@hkbu.edu.h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57300" y="3636965"/>
            <a:ext cx="5550569" cy="827881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7651" y="2620193"/>
            <a:ext cx="6327008" cy="827881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5517" y="659390"/>
            <a:ext cx="11641756" cy="1104941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br>
              <a:rPr lang="en-GB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GB" sz="1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This briefing is for 2021 intake students at HKBU</a:t>
            </a:r>
            <a:r>
              <a:rPr lang="en-GB" sz="13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13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51" y="2620193"/>
            <a:ext cx="6481012" cy="165576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Segoe UI Light" panose="020B0502040204020203" pitchFamily="34" charset="0"/>
              </a:rPr>
              <a:t>Bachelor of Communication 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  <a:cs typeface="Segoe UI Light" panose="020B0502040204020203" pitchFamily="34" charset="0"/>
              </a:rPr>
              <a:t>conferred by </a:t>
            </a: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  <a:cs typeface="Segoe UI Light" panose="020B0502040204020203" pitchFamily="34" charset="0"/>
              </a:rPr>
            </a:b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  <a:cs typeface="Segoe UI Light" panose="020B0502040204020203" pitchFamily="34" charset="0"/>
              </a:rPr>
              <a:t>Hong Kong Baptist University (HKBU) </a:t>
            </a: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257300" y="358303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Segoe UI Light" panose="020B0502040204020203" pitchFamily="34" charset="0"/>
              </a:rPr>
              <a:t>Bachelor of Journalism 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  <a:cs typeface="Segoe UI Light" panose="020B0502040204020203" pitchFamily="34" charset="0"/>
              </a:rPr>
              <a:t>conferred by </a:t>
            </a:r>
            <a:br>
              <a:rPr lang="en-GB" sz="28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  <a:cs typeface="Segoe UI Light" panose="020B0502040204020203" pitchFamily="34" charset="0"/>
              </a:rPr>
            </a:b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Goudy Old Style" panose="02020502050305020303" pitchFamily="18" charset="0"/>
                <a:cs typeface="Segoe UI Light" panose="020B0502040204020203" pitchFamily="34" charset="0"/>
              </a:rPr>
              <a:t>The University of Missouri (MU)</a:t>
            </a:r>
            <a:endParaRPr lang="en-GB" sz="2800" dirty="0">
              <a:latin typeface="Goudy Old Style" panose="02020502050305020303" pitchFamily="18" charset="0"/>
              <a:cs typeface="Segoe UI Light" panose="020B0502040204020203" pitchFamily="34" charset="0"/>
            </a:endParaRPr>
          </a:p>
        </p:txBody>
      </p:sp>
      <p:pic>
        <p:nvPicPr>
          <p:cNvPr id="1028" name="Picture 4" descr="Student Blog | School of Business - Hong Kong Baptist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86" y="1852481"/>
            <a:ext cx="3544953" cy="2363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yland Today | Mizzou Crisis Recovery Has Lessons for Other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4462"/>
          <a:stretch/>
        </p:blipFill>
        <p:spPr bwMode="auto">
          <a:xfrm>
            <a:off x="6394615" y="4152936"/>
            <a:ext cx="3606508" cy="2317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640080" y="1818260"/>
            <a:ext cx="9731141" cy="43847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4" y="179215"/>
            <a:ext cx="2410127" cy="582568"/>
          </a:xfrm>
          <a:prstGeom prst="rect">
            <a:avLst/>
          </a:prstGeom>
        </p:spPr>
      </p:pic>
      <p:pic>
        <p:nvPicPr>
          <p:cNvPr id="1032" name="Picture 8" descr="Mizzou - University of Missouri | University of Missou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659" y="197206"/>
            <a:ext cx="1919564" cy="5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268733" y="5015048"/>
            <a:ext cx="49138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Ms. Jenny Lam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Dr. Regina Chen</a:t>
            </a:r>
          </a:p>
          <a:p>
            <a:endParaRPr lang="en-US" sz="2400" b="1" dirty="0">
              <a:solidFill>
                <a:schemeClr val="bg2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COMD Ref: HKBU-MU PPT_20211112 1223</a:t>
            </a:r>
            <a:endParaRPr lang="en-GB" sz="1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6" y="758752"/>
            <a:ext cx="3359905" cy="474283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0" y="559183"/>
            <a:ext cx="5885603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Plan at HKBU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229354" y="173402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JOUR-IJ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Students </a:t>
            </a:r>
            <a:endParaRPr lang="en-GB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411" y="1285398"/>
            <a:ext cx="109014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JOUR</a:t>
            </a:r>
            <a:r>
              <a:rPr lang="en-US" altLang="zh-TW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-IJ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students will have to complete </a:t>
            </a:r>
            <a:r>
              <a:rPr lang="en-GB" sz="21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79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units (out of 128) at HKBU in Year 1 and Year 2.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remaining units required for graduation will be fulfilled through </a:t>
            </a:r>
            <a:r>
              <a:rPr lang="en-GB" sz="21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transfer of units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 </a:t>
            </a:r>
            <a:r>
              <a:rPr lang="en-GB" sz="21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course exemption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by completing equivalent courses at MU.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71793"/>
              </p:ext>
            </p:extLst>
          </p:nvPr>
        </p:nvGraphicFramePr>
        <p:xfrm>
          <a:off x="2933361" y="2480091"/>
          <a:ext cx="6330213" cy="241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510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1925703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773586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Major Requirement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(Including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School Core and Major Core Courses)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33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26833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15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Core &amp; GE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31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0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79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39483" y="5121224"/>
            <a:ext cx="2852871" cy="474283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06726" y="4989548"/>
            <a:ext cx="5885603" cy="72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Plan at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8752" y="5701985"/>
            <a:ext cx="10499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After being admitted to MU, </a:t>
            </a:r>
            <a:r>
              <a:rPr lang="en-US" altLang="zh-TW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JOUR-IJ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students will be assigned with an academic advisor by MU School of Journalism to create a </a:t>
            </a:r>
            <a:r>
              <a:rPr lang="en-GB" sz="21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tailor-made study schedule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that fit their needs.</a:t>
            </a:r>
          </a:p>
        </p:txBody>
      </p:sp>
    </p:spTree>
    <p:extLst>
      <p:ext uri="{BB962C8B-B14F-4D97-AF65-F5344CB8AC3E}">
        <p14:creationId xmlns:p14="http://schemas.microsoft.com/office/powerpoint/2010/main" val="37911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19588" y="527745"/>
            <a:ext cx="4197303" cy="474283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832" y="328176"/>
            <a:ext cx="6703752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Schedules in Year 1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2081" y="30900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229354" y="133863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JOUR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-IJ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Students </a:t>
            </a:r>
            <a:endParaRPr lang="en-GB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61654"/>
              </p:ext>
            </p:extLst>
          </p:nvPr>
        </p:nvGraphicFramePr>
        <p:xfrm>
          <a:off x="1050170" y="1192060"/>
          <a:ext cx="5044326" cy="402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949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910377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437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1</a:t>
                      </a:r>
                      <a:endParaRPr lang="en-GB" sz="20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5498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COMM1015 Studies in Communication, Journalism and Film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5498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JOUR2085 English News Reporting and 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700029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Chinese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6727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English 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58346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– Quantitative R</a:t>
                      </a:r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easoning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079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93357"/>
              </p:ext>
            </p:extLst>
          </p:nvPr>
        </p:nvGraphicFramePr>
        <p:xfrm>
          <a:off x="6461256" y="1192060"/>
          <a:ext cx="4886929" cy="524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223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881706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42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2</a:t>
                      </a:r>
                      <a:endParaRPr lang="en-GB" sz="20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69148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JOUR2077 Chinese News Reporting and Writing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7708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JOUR2087 Multimedia 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and</a:t>
                      </a:r>
                      <a:r>
                        <a:rPr lang="zh-TW" alt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altLang="zh-TW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Multiplatform</a:t>
                      </a:r>
                      <a:r>
                        <a:rPr lang="zh-TW" alt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US" altLang="zh-TW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Journalism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8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JOUR2117 Broadcast Reporting and Production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3rd School Core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23585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English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06885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- Values and the Meaning of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079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22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19588" y="527745"/>
            <a:ext cx="4197303" cy="474283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832" y="328176"/>
            <a:ext cx="6703752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Schedules in Year 2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2081" y="30900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229354" y="133863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JOUR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-IJ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Students </a:t>
            </a:r>
            <a:endParaRPr lang="en-GB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7712"/>
              </p:ext>
            </p:extLst>
          </p:nvPr>
        </p:nvGraphicFramePr>
        <p:xfrm>
          <a:off x="1050170" y="1192060"/>
          <a:ext cx="5044326" cy="498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975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774351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437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1</a:t>
                      </a:r>
                      <a:endParaRPr lang="en-GB" sz="20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5498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COMM2035 Communication, Ethics and Law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5498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JOUR2096 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Advanced News and Feature Writing (English) 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700029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JOUR2116 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Finance and Economics for Journalists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6727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JOUR4007 Research Methods in 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58346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– Interdisciplinary Thematic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– History and Civilization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68030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079"/>
                  </a:ext>
                </a:extLst>
              </a:tr>
              <a:tr h="43703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21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4891"/>
              </p:ext>
            </p:extLst>
          </p:nvPr>
        </p:nvGraphicFramePr>
        <p:xfrm>
          <a:off x="6461256" y="1192060"/>
          <a:ext cx="4886929" cy="496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223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881706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421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2</a:t>
                      </a:r>
                      <a:endParaRPr lang="en-GB" sz="2000" b="1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69148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JOUR2076 Data Journalism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7708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JOUR3137 Communication Theory and Film</a:t>
                      </a:r>
                      <a:endParaRPr lang="en-GB" sz="18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Healthy Lifestyle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23585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The Art of Persuasion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06885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- Interdisciplinary Thematic 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Capstone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39607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079"/>
                  </a:ext>
                </a:extLst>
              </a:tr>
              <a:tr h="51341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19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1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7" y="758752"/>
            <a:ext cx="2407004" cy="474283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428" y="560197"/>
            <a:ext cx="5885603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Things to Note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229354" y="133825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JOUR-IJ Students </a:t>
            </a:r>
            <a:endParaRPr lang="en-GB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412" y="1391274"/>
            <a:ext cx="1050677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TW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For the 2021 intake cohorts, </a:t>
            </a: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students who wish to enrol in HKBU-MU Double Degree Programme will have to 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take one extra Free Elective </a:t>
            </a:r>
            <a:r>
              <a:rPr lang="en-US" altLang="zh-TW" sz="23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(3 units) in Summer </a:t>
            </a:r>
            <a:r>
              <a:rPr lang="en-US" altLang="zh-TW" sz="2300" b="1" dirty="0" err="1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Programme</a:t>
            </a:r>
            <a:r>
              <a:rPr lang="en-US" altLang="zh-TW" sz="23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2022</a:t>
            </a:r>
            <a:r>
              <a:rPr lang="en-US" altLang="zh-TW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zh-TW" sz="2300" b="1" dirty="0">
              <a:solidFill>
                <a:schemeClr val="bg2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Free Electives of HKBU are equivalent to the General Education Courses of MU. Students are suggested to take 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Science or Chinese Medicine courses </a:t>
            </a: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at HKBU.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300" b="1" dirty="0">
              <a:solidFill>
                <a:schemeClr val="bg2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 meet the graduation requirements of both universities, JOUR-IJ students are expected to study 2 years at HKBU and </a:t>
            </a:r>
            <a:r>
              <a:rPr lang="en-GB" sz="2300" b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2.5 years at MU</a:t>
            </a: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30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7" t="19229" r="10545" b="4982"/>
          <a:stretch/>
        </p:blipFill>
        <p:spPr>
          <a:xfrm>
            <a:off x="1973179" y="3410675"/>
            <a:ext cx="3931471" cy="2973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16" y="687371"/>
            <a:ext cx="4708759" cy="110494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PRA Students</a:t>
            </a:r>
            <a:endParaRPr lang="en-GB" sz="36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2081" y="1691026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rgbClr val="00BCB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CB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00" y="2042111"/>
            <a:ext cx="4172306" cy="2936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92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6" y="758752"/>
            <a:ext cx="3359905" cy="474283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0" y="559183"/>
            <a:ext cx="5885603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Plan at HKBU</a:t>
            </a:r>
            <a:endParaRPr lang="en-GB" sz="32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479794" y="160344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PRA Students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411" y="1285398"/>
            <a:ext cx="109014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PRA students will have to complete </a:t>
            </a:r>
            <a:r>
              <a:rPr lang="en-GB" sz="21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76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units (out of 128) at HKBU in Year 1 and Year 2.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remaining units required for graduation will be fulfilled through </a:t>
            </a:r>
            <a:r>
              <a:rPr lang="en-GB" sz="21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transfer of units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 </a:t>
            </a:r>
            <a:r>
              <a:rPr lang="en-GB" sz="21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course exemption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by completing equivalent courses at MU.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55986"/>
              </p:ext>
            </p:extLst>
          </p:nvPr>
        </p:nvGraphicFramePr>
        <p:xfrm>
          <a:off x="2906830" y="2337726"/>
          <a:ext cx="6562122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706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1984416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276667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Major Requirement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(Including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School Core and Major Core Courses)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AB/PR: 27-48</a:t>
                      </a:r>
                    </a:p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ORGC: 30-45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26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AB/PR: Up to 27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ORGC: Up to 24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Core &amp; GE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25</a:t>
                      </a:r>
                      <a:endParaRPr lang="en-GB" sz="21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0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76</a:t>
                      </a:r>
                      <a:endParaRPr lang="en-GB" sz="21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39483" y="5121224"/>
            <a:ext cx="2852871" cy="474283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06726" y="4936578"/>
            <a:ext cx="5885603" cy="72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Plan at </a:t>
            </a:r>
            <a:r>
              <a:rPr lang="en-US" altLang="zh-TW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  <a:endParaRPr lang="en-GB" sz="32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6726" y="5732180"/>
            <a:ext cx="10499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After being admitted to MU, PRA students will be assigned with an academic advisor by MU School of Journalism to create a </a:t>
            </a:r>
            <a:r>
              <a:rPr lang="en-GB" sz="21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tailor-made study schedule 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that fit their needs.</a:t>
            </a:r>
          </a:p>
        </p:txBody>
      </p:sp>
    </p:spTree>
    <p:extLst>
      <p:ext uri="{BB962C8B-B14F-4D97-AF65-F5344CB8AC3E}">
        <p14:creationId xmlns:p14="http://schemas.microsoft.com/office/powerpoint/2010/main" val="153001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19588" y="527745"/>
            <a:ext cx="4197303" cy="474283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832" y="328176"/>
            <a:ext cx="6703752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Schedules in Year 1</a:t>
            </a:r>
            <a:endParaRPr lang="en-GB" sz="32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41478" y="443615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479794" y="160344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PRA Students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78558"/>
              </p:ext>
            </p:extLst>
          </p:nvPr>
        </p:nvGraphicFramePr>
        <p:xfrm>
          <a:off x="1050170" y="1132996"/>
          <a:ext cx="504432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291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865035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COMM1015 Studies of Communication, Journalism and Film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PRAO2046 Internal Communication and Employee Engagement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0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Chinese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University English I</a:t>
                      </a:r>
                      <a:endParaRPr lang="en-GB" sz="1800" b="1" i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- History and Civilization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– Quantitative Reasoning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80252"/>
              </p:ext>
            </p:extLst>
          </p:nvPr>
        </p:nvGraphicFramePr>
        <p:xfrm>
          <a:off x="6306497" y="1132996"/>
          <a:ext cx="504432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439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823887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PRAO2007 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Principles and Practices of Advertising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PRAO2015 Principles and Practices of Public Relations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3rd School Core Course</a:t>
                      </a:r>
                      <a:endParaRPr lang="en-GB" sz="1800" b="1" i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19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The Art of Persuasion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- Values and the Meaning of Life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4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 / 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AB Concentration Electives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6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6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20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09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19588" y="527745"/>
            <a:ext cx="4197303" cy="474283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832" y="328176"/>
            <a:ext cx="6703752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Schedules in Year 2</a:t>
            </a:r>
            <a:endParaRPr lang="en-GB" sz="32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41478" y="443615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479794" y="160344"/>
            <a:ext cx="3118831" cy="107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PRA Students</a:t>
            </a:r>
          </a:p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(AB &amp; PR)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1030"/>
              </p:ext>
            </p:extLst>
          </p:nvPr>
        </p:nvGraphicFramePr>
        <p:xfrm>
          <a:off x="1050170" y="1163224"/>
          <a:ext cx="504432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949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910377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COMM2006 Communication Theory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25424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COMM2035 Communication, Ethics and Law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- Interdisciplinary Thematic Courses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 /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AB/PR Concentration Electives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Healthy Lifestyle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4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18-20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87739"/>
              </p:ext>
            </p:extLst>
          </p:nvPr>
        </p:nvGraphicFramePr>
        <p:xfrm>
          <a:off x="6306497" y="1163224"/>
          <a:ext cx="564832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022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1284304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COMM2007 Communication Research Method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0375" indent="-460375" algn="l">
                        <a:buFont typeface="Wingdings" panose="05000000000000000000" pitchFamily="2" charset="2"/>
                        <a:buNone/>
                        <a:tabLst>
                          <a:tab pos="460375" algn="l"/>
                        </a:tabLst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AB:	PRAO3005 Content Creation in Advertising </a:t>
                      </a:r>
                    </a:p>
                    <a:p>
                      <a:pPr marL="460375" indent="-460375" algn="l">
                        <a:buFont typeface="Wingdings" panose="05000000000000000000" pitchFamily="2" charset="2"/>
                        <a:buNone/>
                        <a:tabLst>
                          <a:tab pos="460375" algn="l"/>
                        </a:tabLst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PR:	PRAO3035 Public Relations Writing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 / 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AB/PR Concentration Electives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Healthy Lifestyle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0-2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6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019588" y="527745"/>
            <a:ext cx="4197303" cy="474283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832" y="328176"/>
            <a:ext cx="6703752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Study Schedules in Year 2</a:t>
            </a:r>
            <a:endParaRPr lang="en-GB" sz="32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41478" y="443615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479794" y="160344"/>
            <a:ext cx="3118831" cy="1079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PRA Students</a:t>
            </a:r>
          </a:p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(ORGC)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17928"/>
              </p:ext>
            </p:extLst>
          </p:nvPr>
        </p:nvGraphicFramePr>
        <p:xfrm>
          <a:off x="1050170" y="1163224"/>
          <a:ext cx="504432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949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910377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COMM2006 Communication Theory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1421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COMM2035 Communication, Ethics and Law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GE - Interdisciplinary Thematic Courses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 / 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ORGC Required Electives / 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ORGC Concentration Electives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Healthy Lifestyle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4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18-20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6602"/>
              </p:ext>
            </p:extLst>
          </p:nvPr>
        </p:nvGraphicFramePr>
        <p:xfrm>
          <a:off x="6306497" y="1163224"/>
          <a:ext cx="564832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022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1284304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SEMESTER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Units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4819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COMM2007 Communication Research Method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PRAO2047 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Advanced Media Design for Corporate Communication </a:t>
                      </a:r>
                      <a:endParaRPr lang="en-GB" sz="2000" b="1" i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PRAO3066 Writing for Professional Communication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5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Free Electives / 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ORGC Required Electives / </a:t>
                      </a:r>
                      <a:b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ORGC Concentration Electives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9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Healthy Lifestyle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0-2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Total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18-20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258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7" y="758752"/>
            <a:ext cx="2407004" cy="474283"/>
          </a:xfrm>
          <a:prstGeom prst="rect">
            <a:avLst/>
          </a:prstGeom>
          <a:solidFill>
            <a:schemeClr val="accent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0" y="559183"/>
            <a:ext cx="5885603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Things to Note</a:t>
            </a:r>
            <a:endParaRPr lang="en-GB" sz="3200" dirty="0">
              <a:solidFill>
                <a:srgbClr val="00BC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rgbClr val="00BC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8479794" y="160344"/>
            <a:ext cx="3118831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PRA Students </a:t>
            </a:r>
            <a:endParaRPr lang="en-GB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412" y="1391274"/>
            <a:ext cx="107040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TW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For the 2021 intake cohorts, s</a:t>
            </a:r>
            <a:r>
              <a:rPr lang="en-GB" sz="2300" b="1" dirty="0" err="1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tudents</a:t>
            </a: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who wish to enrol in HKBU-MU Double Degree Programme will have to </a:t>
            </a:r>
            <a:r>
              <a:rPr lang="en-GB" sz="23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take one extra Free Elective Course </a:t>
            </a:r>
            <a:r>
              <a:rPr lang="en-US" altLang="zh-TW" sz="23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(3 units) in Summer </a:t>
            </a:r>
            <a:r>
              <a:rPr lang="en-US" altLang="zh-TW" sz="2300" b="1" dirty="0" err="1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Programme</a:t>
            </a:r>
            <a:r>
              <a:rPr lang="en-US" altLang="zh-TW" sz="23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2022</a:t>
            </a:r>
            <a:r>
              <a:rPr lang="en-US" altLang="zh-TW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zh-TW" sz="2300" b="1" dirty="0">
              <a:solidFill>
                <a:schemeClr val="bg2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Free Electives of HKBU are equivalent to the General Education Courses of MU. Students are suggested to take </a:t>
            </a:r>
            <a:r>
              <a:rPr lang="en-GB" sz="2300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Science or Chinese Medicine courses </a:t>
            </a:r>
            <a:r>
              <a:rPr lang="en-GB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at HKBU.</a:t>
            </a:r>
          </a:p>
        </p:txBody>
      </p:sp>
    </p:spTree>
    <p:extLst>
      <p:ext uri="{BB962C8B-B14F-4D97-AF65-F5344CB8AC3E}">
        <p14:creationId xmlns:p14="http://schemas.microsoft.com/office/powerpoint/2010/main" val="322346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7" y="758752"/>
            <a:ext cx="1865919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1" y="559183"/>
            <a:ext cx="5408242" cy="720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About MU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883463" y="120414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25DC9-6FB2-44A8-9BC5-29552B66A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/>
          <a:stretch/>
        </p:blipFill>
        <p:spPr>
          <a:xfrm>
            <a:off x="2408845" y="3099677"/>
            <a:ext cx="8939340" cy="375832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C1E0386-31B2-41FC-A723-3C9A5CEF9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150"/>
              </p:ext>
            </p:extLst>
          </p:nvPr>
        </p:nvGraphicFramePr>
        <p:xfrm>
          <a:off x="906726" y="1549366"/>
          <a:ext cx="5547948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3710">
                  <a:extLst>
                    <a:ext uri="{9D8B030D-6E8A-4147-A177-3AD203B41FA5}">
                      <a16:colId xmlns:a16="http://schemas.microsoft.com/office/drawing/2014/main" val="2733558915"/>
                    </a:ext>
                  </a:extLst>
                </a:gridCol>
                <a:gridCol w="1224238">
                  <a:extLst>
                    <a:ext uri="{9D8B030D-6E8A-4147-A177-3AD203B41FA5}">
                      <a16:colId xmlns:a16="http://schemas.microsoft.com/office/drawing/2014/main" val="274930801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="1" i="0" kern="1200" spc="-21" dirty="0">
                          <a:solidFill>
                            <a:schemeClr val="bg1"/>
                          </a:solidFill>
                          <a:latin typeface="Adobe Devanagari" panose="02040503050201020203"/>
                          <a:ea typeface="+mn-ea"/>
                          <a:cs typeface="+mn-cs"/>
                        </a:rPr>
                        <a:t>Ranking by U.S. News &amp; World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spc="-21" dirty="0">
                          <a:solidFill>
                            <a:srgbClr val="524C4C"/>
                          </a:solidFill>
                          <a:latin typeface="Adobe Devanagari" panose="02040503050201020203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032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i="0" kern="1200" spc="-21" dirty="0">
                          <a:solidFill>
                            <a:schemeClr val="bg1"/>
                          </a:solidFill>
                          <a:latin typeface="Adobe Devanagari" panose="02040503050201020203"/>
                          <a:ea typeface="+mn-ea"/>
                          <a:cs typeface="+mn-cs"/>
                        </a:rPr>
                        <a:t>Ranking by Communication and Media Studies subject in QS Global University Ranking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spc="-21" dirty="0">
                          <a:solidFill>
                            <a:srgbClr val="524C4C"/>
                          </a:solidFill>
                          <a:latin typeface="Adobe Devanagari" panose="02040503050201020203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1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2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12" y="1302132"/>
            <a:ext cx="11641756" cy="110494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Thank you!</a:t>
            </a:r>
            <a:endParaRPr lang="en-GB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75" y="323351"/>
            <a:ext cx="2410127" cy="582568"/>
          </a:xfrm>
          <a:prstGeom prst="rect">
            <a:avLst/>
          </a:prstGeom>
        </p:spPr>
      </p:pic>
      <p:pic>
        <p:nvPicPr>
          <p:cNvPr id="1032" name="Picture 8" descr="Mizzou - University of Missouri | University of Missou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620" y="341342"/>
            <a:ext cx="1919564" cy="5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ew Students - University of Missouri College of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8" y="3103824"/>
            <a:ext cx="4447478" cy="2966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KBU School of Business Master Award in Hong Kong,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47" y="2668781"/>
            <a:ext cx="4800973" cy="2799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1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7" y="758752"/>
            <a:ext cx="9062736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1" y="540884"/>
            <a:ext cx="9062736" cy="7200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Why should students take a Double Degree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Programme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883463" y="120414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374B8-ED4B-43A4-A462-C1D9939FB691}"/>
              </a:ext>
            </a:extLst>
          </p:cNvPr>
          <p:cNvSpPr/>
          <p:nvPr/>
        </p:nvSpPr>
        <p:spPr>
          <a:xfrm>
            <a:off x="852081" y="1550217"/>
            <a:ext cx="83798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i="1" spc="16" dirty="0">
                <a:solidFill>
                  <a:srgbClr val="524C4C"/>
                </a:solidFill>
                <a:latin typeface="Adobe Devanagari" panose="02040503050201020203"/>
              </a:rPr>
              <a:t>Get two world-class degrees in two world-class universities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i="1" spc="16" dirty="0">
                <a:solidFill>
                  <a:srgbClr val="524C4C"/>
                </a:solidFill>
                <a:latin typeface="Adobe Devanagari" panose="02040503050201020203"/>
              </a:rPr>
              <a:t>Gain an international experience in one of the world’s most diverse and welcoming countries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8075D-4CF9-47F2-8C09-36F342209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67" y="3186268"/>
            <a:ext cx="4755074" cy="317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DD54C4-6DC9-4CF1-A1F5-B47BE1E89D4C}"/>
              </a:ext>
            </a:extLst>
          </p:cNvPr>
          <p:cNvGrpSpPr/>
          <p:nvPr/>
        </p:nvGrpSpPr>
        <p:grpSpPr>
          <a:xfrm>
            <a:off x="1187421" y="3807182"/>
            <a:ext cx="1132585" cy="2864662"/>
            <a:chOff x="1187421" y="3807182"/>
            <a:chExt cx="1132585" cy="28646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0EAA9B-50AE-482F-A840-FE0B1E088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74" t="29805" r="6558" b="11757"/>
            <a:stretch/>
          </p:blipFill>
          <p:spPr>
            <a:xfrm>
              <a:off x="1187421" y="3929717"/>
              <a:ext cx="1132585" cy="274212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E0FAB-11A0-42A5-AC03-BE7C0444D48E}"/>
                </a:ext>
              </a:extLst>
            </p:cNvPr>
            <p:cNvSpPr/>
            <p:nvPr/>
          </p:nvSpPr>
          <p:spPr>
            <a:xfrm>
              <a:off x="1433959" y="3807182"/>
              <a:ext cx="886047" cy="2475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F8D68-9484-49AC-A31C-5A1B99572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61" y="1919229"/>
            <a:ext cx="2277222" cy="188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71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7" y="758752"/>
            <a:ext cx="2464755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1" y="559183"/>
            <a:ext cx="5408242" cy="720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Areas of Study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883463" y="120414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46121"/>
              </p:ext>
            </p:extLst>
          </p:nvPr>
        </p:nvGraphicFramePr>
        <p:xfrm>
          <a:off x="978568" y="1478784"/>
          <a:ext cx="10254113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290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5173823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55748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HKBU 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School of Communication and Film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MU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School of Journalism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26833"/>
                  </a:ext>
                </a:extLst>
              </a:tr>
              <a:tr h="336627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Bachelor of Communication (Honours)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2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Journalism and Digital Media Major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2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     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- </a:t>
                      </a:r>
                      <a:r>
                        <a:rPr lang="en-GB" sz="19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International Journalism Concentration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Public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Relations and Advertising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Major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      - 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Advertising and Branding Concentration</a:t>
                      </a:r>
                    </a:p>
                    <a:p>
                      <a:pPr marL="509588" marR="0" lvl="0" indent="-509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      - Organizational Communication Concentration</a:t>
                      </a:r>
                    </a:p>
                    <a:p>
                      <a:pPr marL="509588" marR="0" lvl="0" indent="-509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      - Public Relations Concentration</a:t>
                      </a:r>
                      <a:endParaRPr lang="en-GB" sz="19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2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Bachelor of Journalism, with emphasis in: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2200" b="1" i="0" u="none" strike="noStrike" kern="1200" baseline="0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Convergence Journalism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Magazine Journalism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Photojournalism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Print and Digital News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Radio-Television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Strategic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5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6" y="758752"/>
            <a:ext cx="3687163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1" y="559183"/>
            <a:ext cx="5408242" cy="720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Programme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Duration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5922222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883463" y="120414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081" y="1355987"/>
            <a:ext cx="786420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For Journalism and Digital Media – International Journalism students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4.5 years</a:t>
            </a: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full-time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 years at HKBU + </a:t>
            </a:r>
            <a:r>
              <a:rPr lang="en-US" sz="2100" b="1" dirty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2.5 years at MU</a:t>
            </a:r>
            <a:endParaRPr lang="en-GB" sz="2100" dirty="0">
              <a:solidFill>
                <a:schemeClr val="accent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22570"/>
              </p:ext>
            </p:extLst>
          </p:nvPr>
        </p:nvGraphicFramePr>
        <p:xfrm>
          <a:off x="1945375" y="2447932"/>
          <a:ext cx="9284364" cy="107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1596">
                  <a:extLst>
                    <a:ext uri="{9D8B030D-6E8A-4147-A177-3AD203B41FA5}">
                      <a16:colId xmlns:a16="http://schemas.microsoft.com/office/drawing/2014/main" val="3849859114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62412594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630482238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142714623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354200189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071557323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179301218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2914725641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2402558485"/>
                    </a:ext>
                  </a:extLst>
                </a:gridCol>
              </a:tblGrid>
              <a:tr h="1076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33372"/>
                  </a:ext>
                </a:extLst>
              </a:tr>
            </a:tbl>
          </a:graphicData>
        </a:graphic>
      </p:graphicFrame>
      <p:sp>
        <p:nvSpPr>
          <p:cNvPr id="42" name="TextBox 13"/>
          <p:cNvSpPr txBox="1"/>
          <p:nvPr/>
        </p:nvSpPr>
        <p:spPr>
          <a:xfrm>
            <a:off x="1896325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(Sep 2021)</a:t>
            </a:r>
          </a:p>
        </p:txBody>
      </p:sp>
      <p:sp>
        <p:nvSpPr>
          <p:cNvPr id="43" name="TextBox 13"/>
          <p:cNvSpPr txBox="1"/>
          <p:nvPr/>
        </p:nvSpPr>
        <p:spPr>
          <a:xfrm>
            <a:off x="2922610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2022)</a:t>
            </a:r>
          </a:p>
        </p:txBody>
      </p:sp>
      <p:sp>
        <p:nvSpPr>
          <p:cNvPr id="44" name="TextBox 13"/>
          <p:cNvSpPr txBox="1"/>
          <p:nvPr/>
        </p:nvSpPr>
        <p:spPr>
          <a:xfrm>
            <a:off x="3948895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(Sep 2022)</a:t>
            </a:r>
          </a:p>
        </p:txBody>
      </p:sp>
      <p:sp>
        <p:nvSpPr>
          <p:cNvPr id="45" name="TextBox 13"/>
          <p:cNvSpPr txBox="1"/>
          <p:nvPr/>
        </p:nvSpPr>
        <p:spPr>
          <a:xfrm>
            <a:off x="4975180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2023)</a:t>
            </a:r>
          </a:p>
        </p:txBody>
      </p:sp>
      <p:sp>
        <p:nvSpPr>
          <p:cNvPr id="46" name="TextBox 13"/>
          <p:cNvSpPr txBox="1"/>
          <p:nvPr/>
        </p:nvSpPr>
        <p:spPr>
          <a:xfrm>
            <a:off x="6009022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3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(Aug 2023)</a:t>
            </a:r>
          </a:p>
        </p:txBody>
      </p:sp>
      <p:sp>
        <p:nvSpPr>
          <p:cNvPr id="47" name="TextBox 13"/>
          <p:cNvSpPr txBox="1"/>
          <p:nvPr/>
        </p:nvSpPr>
        <p:spPr>
          <a:xfrm>
            <a:off x="8084263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4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(Aug 2024)</a:t>
            </a:r>
          </a:p>
        </p:txBody>
      </p:sp>
      <p:sp>
        <p:nvSpPr>
          <p:cNvPr id="48" name="TextBox 13"/>
          <p:cNvSpPr txBox="1"/>
          <p:nvPr/>
        </p:nvSpPr>
        <p:spPr>
          <a:xfrm>
            <a:off x="7042864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3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2024)</a:t>
            </a:r>
          </a:p>
        </p:txBody>
      </p:sp>
      <p:sp>
        <p:nvSpPr>
          <p:cNvPr id="49" name="TextBox 13"/>
          <p:cNvSpPr txBox="1"/>
          <p:nvPr/>
        </p:nvSpPr>
        <p:spPr>
          <a:xfrm>
            <a:off x="9110548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4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2025)</a:t>
            </a:r>
          </a:p>
        </p:txBody>
      </p:sp>
      <p:sp>
        <p:nvSpPr>
          <p:cNvPr id="50" name="TextBox 13"/>
          <p:cNvSpPr txBox="1"/>
          <p:nvPr/>
        </p:nvSpPr>
        <p:spPr>
          <a:xfrm>
            <a:off x="1926552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51" name="TextBox 13"/>
          <p:cNvSpPr txBox="1"/>
          <p:nvPr/>
        </p:nvSpPr>
        <p:spPr>
          <a:xfrm>
            <a:off x="2949181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52" name="TextBox 13"/>
          <p:cNvSpPr txBox="1"/>
          <p:nvPr/>
        </p:nvSpPr>
        <p:spPr>
          <a:xfrm>
            <a:off x="3971810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53" name="TextBox 13"/>
          <p:cNvSpPr txBox="1"/>
          <p:nvPr/>
        </p:nvSpPr>
        <p:spPr>
          <a:xfrm>
            <a:off x="4994439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54" name="TextBox 13"/>
          <p:cNvSpPr txBox="1"/>
          <p:nvPr/>
        </p:nvSpPr>
        <p:spPr>
          <a:xfrm>
            <a:off x="6017068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55" name="TextBox 13"/>
          <p:cNvSpPr txBox="1"/>
          <p:nvPr/>
        </p:nvSpPr>
        <p:spPr>
          <a:xfrm>
            <a:off x="7039697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56" name="TextBox 13"/>
          <p:cNvSpPr txBox="1"/>
          <p:nvPr/>
        </p:nvSpPr>
        <p:spPr>
          <a:xfrm>
            <a:off x="8062326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9084955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83AECAD7-F105-4A66-B8FE-A1CC5B91607F}"/>
              </a:ext>
            </a:extLst>
          </p:cNvPr>
          <p:cNvSpPr txBox="1"/>
          <p:nvPr/>
        </p:nvSpPr>
        <p:spPr>
          <a:xfrm>
            <a:off x="10136836" y="2518170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5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(Aug 2025)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1B07250B-26E5-46F3-93D1-CAA4B37CF4B8}"/>
              </a:ext>
            </a:extLst>
          </p:cNvPr>
          <p:cNvSpPr txBox="1"/>
          <p:nvPr/>
        </p:nvSpPr>
        <p:spPr>
          <a:xfrm>
            <a:off x="10107583" y="3163675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D4EEFC-269C-4A5C-88A1-22858A4D89CC}"/>
              </a:ext>
            </a:extLst>
          </p:cNvPr>
          <p:cNvSpPr/>
          <p:nvPr/>
        </p:nvSpPr>
        <p:spPr>
          <a:xfrm>
            <a:off x="852081" y="3744265"/>
            <a:ext cx="521476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b="1" u="sng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For Public Relations and Advertising students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4 years, full-time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 years at HKBU + </a:t>
            </a:r>
            <a:r>
              <a:rPr lang="en-US" sz="2100" b="1" dirty="0">
                <a:solidFill>
                  <a:schemeClr val="accent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 years at MU</a:t>
            </a:r>
            <a:endParaRPr lang="en-GB" sz="2100" dirty="0">
              <a:solidFill>
                <a:schemeClr val="accent2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77B1E48-B90D-43D8-AE39-FEE78F256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24266"/>
              </p:ext>
            </p:extLst>
          </p:nvPr>
        </p:nvGraphicFramePr>
        <p:xfrm>
          <a:off x="1945375" y="4813539"/>
          <a:ext cx="8252768" cy="107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31596">
                  <a:extLst>
                    <a:ext uri="{9D8B030D-6E8A-4147-A177-3AD203B41FA5}">
                      <a16:colId xmlns:a16="http://schemas.microsoft.com/office/drawing/2014/main" val="3849859114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62412594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630482238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142714623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354200189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3071557323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179301218"/>
                    </a:ext>
                  </a:extLst>
                </a:gridCol>
                <a:gridCol w="1031596">
                  <a:extLst>
                    <a:ext uri="{9D8B030D-6E8A-4147-A177-3AD203B41FA5}">
                      <a16:colId xmlns:a16="http://schemas.microsoft.com/office/drawing/2014/main" val="2914725641"/>
                    </a:ext>
                  </a:extLst>
                </a:gridCol>
              </a:tblGrid>
              <a:tr h="1076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33372"/>
                  </a:ext>
                </a:extLst>
              </a:tr>
            </a:tbl>
          </a:graphicData>
        </a:graphic>
      </p:graphicFrame>
      <p:sp>
        <p:nvSpPr>
          <p:cNvPr id="40" name="TextBox 13">
            <a:extLst>
              <a:ext uri="{FF2B5EF4-FFF2-40B4-BE49-F238E27FC236}">
                <a16:creationId xmlns:a16="http://schemas.microsoft.com/office/drawing/2014/main" id="{23FF3168-608B-4245-906C-738B4D46EB2E}"/>
              </a:ext>
            </a:extLst>
          </p:cNvPr>
          <p:cNvSpPr txBox="1"/>
          <p:nvPr/>
        </p:nvSpPr>
        <p:spPr>
          <a:xfrm>
            <a:off x="1896325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(Sep 2021)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48DB6C4E-D2C8-4944-A026-30B6B94F74EC}"/>
              </a:ext>
            </a:extLst>
          </p:cNvPr>
          <p:cNvSpPr txBox="1"/>
          <p:nvPr/>
        </p:nvSpPr>
        <p:spPr>
          <a:xfrm>
            <a:off x="2922610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2022)</a:t>
            </a:r>
          </a:p>
        </p:txBody>
      </p:sp>
      <p:sp>
        <p:nvSpPr>
          <p:cNvPr id="60" name="TextBox 13">
            <a:extLst>
              <a:ext uri="{FF2B5EF4-FFF2-40B4-BE49-F238E27FC236}">
                <a16:creationId xmlns:a16="http://schemas.microsoft.com/office/drawing/2014/main" id="{339FA199-CE75-4DB8-A702-03DED72917F9}"/>
              </a:ext>
            </a:extLst>
          </p:cNvPr>
          <p:cNvSpPr txBox="1"/>
          <p:nvPr/>
        </p:nvSpPr>
        <p:spPr>
          <a:xfrm>
            <a:off x="3948895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(Sep 2022)</a:t>
            </a:r>
          </a:p>
        </p:txBody>
      </p:sp>
      <p:sp>
        <p:nvSpPr>
          <p:cNvPr id="62" name="TextBox 13">
            <a:extLst>
              <a:ext uri="{FF2B5EF4-FFF2-40B4-BE49-F238E27FC236}">
                <a16:creationId xmlns:a16="http://schemas.microsoft.com/office/drawing/2014/main" id="{C3E78588-5FDD-4A9B-A52B-6E1DF22360B4}"/>
              </a:ext>
            </a:extLst>
          </p:cNvPr>
          <p:cNvSpPr txBox="1"/>
          <p:nvPr/>
        </p:nvSpPr>
        <p:spPr>
          <a:xfrm>
            <a:off x="4975180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2023)</a:t>
            </a:r>
          </a:p>
        </p:txBody>
      </p:sp>
      <p:sp>
        <p:nvSpPr>
          <p:cNvPr id="63" name="TextBox 13">
            <a:extLst>
              <a:ext uri="{FF2B5EF4-FFF2-40B4-BE49-F238E27FC236}">
                <a16:creationId xmlns:a16="http://schemas.microsoft.com/office/drawing/2014/main" id="{44C185CC-8709-45D7-A20F-A5A65C88B81C}"/>
              </a:ext>
            </a:extLst>
          </p:cNvPr>
          <p:cNvSpPr txBox="1"/>
          <p:nvPr/>
        </p:nvSpPr>
        <p:spPr>
          <a:xfrm>
            <a:off x="6009022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3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(Aug 2023)</a:t>
            </a:r>
          </a:p>
        </p:txBody>
      </p:sp>
      <p:sp>
        <p:nvSpPr>
          <p:cNvPr id="64" name="TextBox 13">
            <a:extLst>
              <a:ext uri="{FF2B5EF4-FFF2-40B4-BE49-F238E27FC236}">
                <a16:creationId xmlns:a16="http://schemas.microsoft.com/office/drawing/2014/main" id="{E5939D2A-C070-4AA7-AC46-00D732351170}"/>
              </a:ext>
            </a:extLst>
          </p:cNvPr>
          <p:cNvSpPr txBox="1"/>
          <p:nvPr/>
        </p:nvSpPr>
        <p:spPr>
          <a:xfrm>
            <a:off x="8084263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4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1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(Aug 2024)</a:t>
            </a:r>
          </a:p>
        </p:txBody>
      </p:sp>
      <p:sp>
        <p:nvSpPr>
          <p:cNvPr id="65" name="TextBox 13">
            <a:extLst>
              <a:ext uri="{FF2B5EF4-FFF2-40B4-BE49-F238E27FC236}">
                <a16:creationId xmlns:a16="http://schemas.microsoft.com/office/drawing/2014/main" id="{8B9986B8-DC03-4499-B245-3E68DF7136E2}"/>
              </a:ext>
            </a:extLst>
          </p:cNvPr>
          <p:cNvSpPr txBox="1"/>
          <p:nvPr/>
        </p:nvSpPr>
        <p:spPr>
          <a:xfrm>
            <a:off x="7042864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3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2024)</a:t>
            </a: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27A57A27-8A4B-4492-9381-E7A6CB562BCE}"/>
              </a:ext>
            </a:extLst>
          </p:cNvPr>
          <p:cNvSpPr txBox="1"/>
          <p:nvPr/>
        </p:nvSpPr>
        <p:spPr>
          <a:xfrm>
            <a:off x="9110548" y="4883777"/>
            <a:ext cx="1151409" cy="59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Year 4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Sem</a:t>
            </a: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2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(Jan 2025)</a:t>
            </a:r>
          </a:p>
        </p:txBody>
      </p:sp>
      <p:sp>
        <p:nvSpPr>
          <p:cNvPr id="67" name="TextBox 13">
            <a:extLst>
              <a:ext uri="{FF2B5EF4-FFF2-40B4-BE49-F238E27FC236}">
                <a16:creationId xmlns:a16="http://schemas.microsoft.com/office/drawing/2014/main" id="{47E4968A-83A5-4B5A-8BB8-1BC5E3D1C048}"/>
              </a:ext>
            </a:extLst>
          </p:cNvPr>
          <p:cNvSpPr txBox="1"/>
          <p:nvPr/>
        </p:nvSpPr>
        <p:spPr>
          <a:xfrm>
            <a:off x="1926552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id="{5073F53B-8029-400F-926E-6239220B2257}"/>
              </a:ext>
            </a:extLst>
          </p:cNvPr>
          <p:cNvSpPr txBox="1"/>
          <p:nvPr/>
        </p:nvSpPr>
        <p:spPr>
          <a:xfrm>
            <a:off x="2949181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69" name="TextBox 13">
            <a:extLst>
              <a:ext uri="{FF2B5EF4-FFF2-40B4-BE49-F238E27FC236}">
                <a16:creationId xmlns:a16="http://schemas.microsoft.com/office/drawing/2014/main" id="{B7990C3C-2881-44B6-88B4-0EE4B8EF1E65}"/>
              </a:ext>
            </a:extLst>
          </p:cNvPr>
          <p:cNvSpPr txBox="1"/>
          <p:nvPr/>
        </p:nvSpPr>
        <p:spPr>
          <a:xfrm>
            <a:off x="3971810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70" name="TextBox 13">
            <a:extLst>
              <a:ext uri="{FF2B5EF4-FFF2-40B4-BE49-F238E27FC236}">
                <a16:creationId xmlns:a16="http://schemas.microsoft.com/office/drawing/2014/main" id="{808739E5-ED6C-431F-9948-DAE94168246E}"/>
              </a:ext>
            </a:extLst>
          </p:cNvPr>
          <p:cNvSpPr txBox="1"/>
          <p:nvPr/>
        </p:nvSpPr>
        <p:spPr>
          <a:xfrm>
            <a:off x="4994439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</a:t>
            </a:r>
          </a:p>
        </p:txBody>
      </p:sp>
      <p:sp>
        <p:nvSpPr>
          <p:cNvPr id="71" name="TextBox 13">
            <a:extLst>
              <a:ext uri="{FF2B5EF4-FFF2-40B4-BE49-F238E27FC236}">
                <a16:creationId xmlns:a16="http://schemas.microsoft.com/office/drawing/2014/main" id="{7E1EFE4E-752E-4423-96A9-E43B8F23932C}"/>
              </a:ext>
            </a:extLst>
          </p:cNvPr>
          <p:cNvSpPr txBox="1"/>
          <p:nvPr/>
        </p:nvSpPr>
        <p:spPr>
          <a:xfrm>
            <a:off x="6017068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72" name="TextBox 13">
            <a:extLst>
              <a:ext uri="{FF2B5EF4-FFF2-40B4-BE49-F238E27FC236}">
                <a16:creationId xmlns:a16="http://schemas.microsoft.com/office/drawing/2014/main" id="{B933AC91-4D56-4018-9BAD-C9EC521B6A0F}"/>
              </a:ext>
            </a:extLst>
          </p:cNvPr>
          <p:cNvSpPr txBox="1"/>
          <p:nvPr/>
        </p:nvSpPr>
        <p:spPr>
          <a:xfrm>
            <a:off x="7039697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73" name="TextBox 13">
            <a:extLst>
              <a:ext uri="{FF2B5EF4-FFF2-40B4-BE49-F238E27FC236}">
                <a16:creationId xmlns:a16="http://schemas.microsoft.com/office/drawing/2014/main" id="{96A63FFE-9596-41A0-9D3D-41DE46BA304E}"/>
              </a:ext>
            </a:extLst>
          </p:cNvPr>
          <p:cNvSpPr txBox="1"/>
          <p:nvPr/>
        </p:nvSpPr>
        <p:spPr>
          <a:xfrm>
            <a:off x="8062326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  <p:sp>
        <p:nvSpPr>
          <p:cNvPr id="74" name="TextBox 13">
            <a:extLst>
              <a:ext uri="{FF2B5EF4-FFF2-40B4-BE49-F238E27FC236}">
                <a16:creationId xmlns:a16="http://schemas.microsoft.com/office/drawing/2014/main" id="{E3DD4238-5F1C-4ECA-9686-52EA23885DBF}"/>
              </a:ext>
            </a:extLst>
          </p:cNvPr>
          <p:cNvSpPr txBox="1"/>
          <p:nvPr/>
        </p:nvSpPr>
        <p:spPr>
          <a:xfrm>
            <a:off x="9100069" y="5529282"/>
            <a:ext cx="1151409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</a:t>
            </a:r>
          </a:p>
        </p:txBody>
      </p:sp>
    </p:spTree>
    <p:extLst>
      <p:ext uri="{BB962C8B-B14F-4D97-AF65-F5344CB8AC3E}">
        <p14:creationId xmlns:p14="http://schemas.microsoft.com/office/powerpoint/2010/main" val="55968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890581" y="1967045"/>
            <a:ext cx="7857737" cy="527938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5922222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52081" y="1738958"/>
            <a:ext cx="8748209" cy="827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Academic &amp; English Proficiency Requirements 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883463" y="120414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94431"/>
              </p:ext>
            </p:extLst>
          </p:nvPr>
        </p:nvGraphicFramePr>
        <p:xfrm>
          <a:off x="1977349" y="2574846"/>
          <a:ext cx="8211019" cy="260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3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5619016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78740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Minimum 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cGPA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requirement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3.20 (out of 4.00)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26833"/>
                  </a:ext>
                </a:extLst>
              </a:tr>
              <a:tr h="181445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English proficiency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r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equirements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Overall score of 7.0 and at least 6.0 in each sub-band in IELTS,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Overall score of 100 in TOEFL, 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GB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Overall score of 120 in Duolingo with the total scores of 3 out of 4 sub-bands no less than 90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082212B7-9E9D-4E68-B254-F57E1416AA79}"/>
              </a:ext>
            </a:extLst>
          </p:cNvPr>
          <p:cNvSpPr/>
          <p:nvPr/>
        </p:nvSpPr>
        <p:spPr>
          <a:xfrm>
            <a:off x="884837" y="792112"/>
            <a:ext cx="1213470" cy="401045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55264DF-2DF6-48B7-8882-94599C30CCBA}"/>
              </a:ext>
            </a:extLst>
          </p:cNvPr>
          <p:cNvSpPr txBox="1">
            <a:spLocks/>
          </p:cNvSpPr>
          <p:nvPr/>
        </p:nvSpPr>
        <p:spPr>
          <a:xfrm>
            <a:off x="852081" y="547744"/>
            <a:ext cx="5408242" cy="72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Quota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C334F1-14D6-47CE-AD13-F10DD814E0B8}"/>
              </a:ext>
            </a:extLst>
          </p:cNvPr>
          <p:cNvSpPr/>
          <p:nvPr/>
        </p:nvSpPr>
        <p:spPr>
          <a:xfrm>
            <a:off x="884837" y="1162929"/>
            <a:ext cx="64283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1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small number (2-4) of outstanding HKBU students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DA1A99E-677F-4F14-B817-7841149EC0B9}"/>
              </a:ext>
            </a:extLst>
          </p:cNvPr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5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890581" y="3013219"/>
            <a:ext cx="4494220" cy="527938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884836" y="758752"/>
            <a:ext cx="5568963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0" y="559183"/>
            <a:ext cx="6102173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Tuition Fee and Financial Support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674622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814289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103590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420787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52080" y="2785132"/>
            <a:ext cx="8748209" cy="827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Cost of Studying (per year)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883463" y="120414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411" y="1233962"/>
            <a:ext cx="109014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 local students will pay HKBU standard tuition fee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i.e., HK$42,100 per academic year.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HKBU non-local students will pay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 tuition fee</a:t>
            </a:r>
            <a:r>
              <a:rPr lang="en-US" altLang="zh-TW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out of their own pockets (USD24,812 (~HK$193,534) for 2021-22).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School will provide one-off travelling subsidies (economy fare) to each enrolled student of this programme.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51534"/>
              </p:ext>
            </p:extLst>
          </p:nvPr>
        </p:nvGraphicFramePr>
        <p:xfrm>
          <a:off x="1308973" y="3612256"/>
          <a:ext cx="949538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761">
                  <a:extLst>
                    <a:ext uri="{9D8B030D-6E8A-4147-A177-3AD203B41FA5}">
                      <a16:colId xmlns:a16="http://schemas.microsoft.com/office/drawing/2014/main" val="3021118887"/>
                    </a:ext>
                  </a:extLst>
                </a:gridCol>
                <a:gridCol w="6530624">
                  <a:extLst>
                    <a:ext uri="{9D8B030D-6E8A-4147-A177-3AD203B41FA5}">
                      <a16:colId xmlns:a16="http://schemas.microsoft.com/office/drawing/2014/main" val="630127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Tuition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fees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HKBU local students:           HK$42,100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HKBU non-local students:  USD24,812 (~HK$193,534) 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ea typeface="+mn-ea"/>
                          <a:cs typeface="Adobe Devanagari" panose="02040503050201020203" pitchFamily="18" charset="0"/>
                        </a:rPr>
                        <a:t>                                                 for 2021-22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2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Living expenses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USD16,178 (~HK$126,188)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dobe Devanagari" panose="02040503050201020203" pitchFamily="18" charset="0"/>
                        <a:cs typeface="Adobe Devanagari" panose="020405030502010202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8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Health insurance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USD2,277 (~HK$17,760)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0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Total estimated cost </a:t>
                      </a:r>
                      <a:b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</a:b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per year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A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HKBU local students: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         ~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HK$186,049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HKBU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 non-local students: ~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dobe Devanagari" panose="02040503050201020203" pitchFamily="18" charset="0"/>
                          <a:cs typeface="Adobe Devanagari" panose="02040503050201020203" pitchFamily="18" charset="0"/>
                        </a:rPr>
                        <a:t>HK$337,483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057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7C58D4-D0A5-453F-9AA6-7BF078D7BC0A}"/>
              </a:ext>
            </a:extLst>
          </p:cNvPr>
          <p:cNvSpPr txBox="1"/>
          <p:nvPr/>
        </p:nvSpPr>
        <p:spPr>
          <a:xfrm>
            <a:off x="1308973" y="6182715"/>
            <a:ext cx="1008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687388"/>
            <a:r>
              <a:rPr lang="en-US" sz="1600" i="1" dirty="0">
                <a:latin typeface="Adobe Devanagari" panose="02040503050201020203"/>
              </a:rPr>
              <a:t>Note:	Amounts are subject to change. </a:t>
            </a:r>
          </a:p>
          <a:p>
            <a:pPr marL="687388" indent="-687388"/>
            <a:r>
              <a:rPr lang="en-US" sz="1600" i="1" dirty="0">
                <a:latin typeface="Adobe Devanagari" panose="02040503050201020203"/>
              </a:rPr>
              <a:t>	(</a:t>
            </a:r>
            <a:r>
              <a:rPr lang="en-US" sz="1600" i="1" dirty="0">
                <a:latin typeface="Adobe Devanagari" panose="02040503050201020203"/>
                <a:hlinkClick r:id="rId2"/>
              </a:rPr>
              <a:t>https://international.missouri.edu/wp-content/uploads/sites/4/2021/06/Estimated-expenses_21-22.pdf</a:t>
            </a:r>
            <a:r>
              <a:rPr lang="en-US" sz="1600" i="1" dirty="0">
                <a:latin typeface="Adobe Devanagari" panose="02040503050201020203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429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84837" y="1124510"/>
            <a:ext cx="2715012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080" y="924941"/>
            <a:ext cx="5885603" cy="72003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Important Dates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06726" y="1040380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883463" y="486172"/>
            <a:ext cx="7071360" cy="5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HKBU-MU Double Degree Programme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7593" y="4566741"/>
            <a:ext cx="5021193" cy="474283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7593" y="4336365"/>
            <a:ext cx="5885603" cy="72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Applications and Enquiries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0349" y="5088481"/>
            <a:ext cx="109014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Ms. Sherine Tam, School of Communication and Film, HKBU</a:t>
            </a:r>
          </a:p>
          <a:p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Tel: 3411 7492</a:t>
            </a:r>
          </a:p>
          <a:p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Email:  </a:t>
            </a:r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sherine@hkbu.edu.hk</a:t>
            </a:r>
            <a:endParaRPr lang="en-US" sz="2300" b="1" dirty="0">
              <a:solidFill>
                <a:schemeClr val="bg2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GB" sz="2300" b="1" dirty="0">
              <a:solidFill>
                <a:schemeClr val="bg2">
                  <a:lumMod val="50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FC27350D-E87E-42D3-8257-C23AF02075C8}"/>
              </a:ext>
            </a:extLst>
          </p:cNvPr>
          <p:cNvSpPr/>
          <p:nvPr/>
        </p:nvSpPr>
        <p:spPr>
          <a:xfrm>
            <a:off x="2057337" y="2859650"/>
            <a:ext cx="466671" cy="4666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9ED1B287-06DB-4B24-9A7F-7ACB11AF724E}"/>
              </a:ext>
            </a:extLst>
          </p:cNvPr>
          <p:cNvSpPr/>
          <p:nvPr/>
        </p:nvSpPr>
        <p:spPr>
          <a:xfrm>
            <a:off x="1638687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8D009B2-E7F8-4790-9398-5F4A9BE0CAEF}"/>
              </a:ext>
            </a:extLst>
          </p:cNvPr>
          <p:cNvSpPr/>
          <p:nvPr/>
        </p:nvSpPr>
        <p:spPr>
          <a:xfrm>
            <a:off x="955946" y="3030094"/>
            <a:ext cx="125783" cy="125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98B837A-5546-4CD4-925C-7E732975648A}"/>
              </a:ext>
            </a:extLst>
          </p:cNvPr>
          <p:cNvSpPr/>
          <p:nvPr/>
        </p:nvSpPr>
        <p:spPr>
          <a:xfrm>
            <a:off x="1281081" y="3013858"/>
            <a:ext cx="158254" cy="158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7AFD2064-ECFD-49A8-9E59-A720ECEA3F94}"/>
              </a:ext>
            </a:extLst>
          </p:cNvPr>
          <p:cNvSpPr/>
          <p:nvPr/>
        </p:nvSpPr>
        <p:spPr>
          <a:xfrm>
            <a:off x="4226686" y="2992263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99BA0C8-8155-4B07-B082-F619397FAC90}"/>
              </a:ext>
            </a:extLst>
          </p:cNvPr>
          <p:cNvSpPr/>
          <p:nvPr/>
        </p:nvSpPr>
        <p:spPr>
          <a:xfrm>
            <a:off x="4645337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959342E-85F2-4EF1-A41F-43881426B5DD}"/>
              </a:ext>
            </a:extLst>
          </p:cNvPr>
          <p:cNvSpPr/>
          <p:nvPr/>
        </p:nvSpPr>
        <p:spPr>
          <a:xfrm>
            <a:off x="5063988" y="2859650"/>
            <a:ext cx="466671" cy="4666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D9DDA08-88CC-462D-B66E-859263181BB0}"/>
              </a:ext>
            </a:extLst>
          </p:cNvPr>
          <p:cNvSpPr/>
          <p:nvPr/>
        </p:nvSpPr>
        <p:spPr>
          <a:xfrm>
            <a:off x="5730011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C772D120-F034-49D0-BF05-AFFCD0364B18}"/>
              </a:ext>
            </a:extLst>
          </p:cNvPr>
          <p:cNvSpPr/>
          <p:nvPr/>
        </p:nvSpPr>
        <p:spPr>
          <a:xfrm>
            <a:off x="6148662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4657CC88-D78D-4D34-859B-0F00784F6290}"/>
              </a:ext>
            </a:extLst>
          </p:cNvPr>
          <p:cNvSpPr/>
          <p:nvPr/>
        </p:nvSpPr>
        <p:spPr>
          <a:xfrm>
            <a:off x="6567313" y="2859650"/>
            <a:ext cx="466671" cy="4666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E7F8D0D-1AD9-4AD0-8F89-534F876ADEEF}"/>
              </a:ext>
            </a:extLst>
          </p:cNvPr>
          <p:cNvSpPr/>
          <p:nvPr/>
        </p:nvSpPr>
        <p:spPr>
          <a:xfrm>
            <a:off x="7233336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3E5E596-DEE1-4A19-9AE8-7D29ECA7E80E}"/>
              </a:ext>
            </a:extLst>
          </p:cNvPr>
          <p:cNvSpPr/>
          <p:nvPr/>
        </p:nvSpPr>
        <p:spPr>
          <a:xfrm>
            <a:off x="7651987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DCE4EC6-F706-4700-83C7-9ACE00A9BEB2}"/>
              </a:ext>
            </a:extLst>
          </p:cNvPr>
          <p:cNvSpPr/>
          <p:nvPr/>
        </p:nvSpPr>
        <p:spPr>
          <a:xfrm>
            <a:off x="9573963" y="2859650"/>
            <a:ext cx="466671" cy="4666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24FB3C40-0E27-4E8D-9789-5387705352C7}"/>
              </a:ext>
            </a:extLst>
          </p:cNvPr>
          <p:cNvSpPr/>
          <p:nvPr/>
        </p:nvSpPr>
        <p:spPr>
          <a:xfrm>
            <a:off x="10239986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4AD93B4-9866-46F7-ACA3-49E499F4956B}"/>
              </a:ext>
            </a:extLst>
          </p:cNvPr>
          <p:cNvSpPr/>
          <p:nvPr/>
        </p:nvSpPr>
        <p:spPr>
          <a:xfrm>
            <a:off x="11016249" y="3030094"/>
            <a:ext cx="125783" cy="1257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49D2A807-5236-4228-BCD4-ED8686A1635A}"/>
              </a:ext>
            </a:extLst>
          </p:cNvPr>
          <p:cNvSpPr/>
          <p:nvPr/>
        </p:nvSpPr>
        <p:spPr>
          <a:xfrm>
            <a:off x="10658637" y="3013858"/>
            <a:ext cx="158254" cy="158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94C09483-9C60-4573-BF6F-98683733F616}"/>
              </a:ext>
            </a:extLst>
          </p:cNvPr>
          <p:cNvSpPr/>
          <p:nvPr/>
        </p:nvSpPr>
        <p:spPr>
          <a:xfrm>
            <a:off x="2897371" y="1742342"/>
            <a:ext cx="1747966" cy="1083119"/>
          </a:xfrm>
          <a:prstGeom prst="downArrowCallout">
            <a:avLst>
              <a:gd name="adj1" fmla="val 25000"/>
              <a:gd name="adj2" fmla="val 25000"/>
              <a:gd name="adj3" fmla="val 13837"/>
              <a:gd name="adj4" fmla="val 7823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30 Jan 2022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Application closed</a:t>
            </a:r>
          </a:p>
        </p:txBody>
      </p:sp>
      <p:sp>
        <p:nvSpPr>
          <p:cNvPr id="177" name="Callout: Down Arrow 176">
            <a:extLst>
              <a:ext uri="{FF2B5EF4-FFF2-40B4-BE49-F238E27FC236}">
                <a16:creationId xmlns:a16="http://schemas.microsoft.com/office/drawing/2014/main" id="{76FBACDD-509A-4F11-AE64-94E2BC558BE1}"/>
              </a:ext>
            </a:extLst>
          </p:cNvPr>
          <p:cNvSpPr/>
          <p:nvPr/>
        </p:nvSpPr>
        <p:spPr>
          <a:xfrm>
            <a:off x="5926665" y="1742342"/>
            <a:ext cx="1747966" cy="1083119"/>
          </a:xfrm>
          <a:prstGeom prst="downArrowCallout">
            <a:avLst>
              <a:gd name="adj1" fmla="val 25000"/>
              <a:gd name="adj2" fmla="val 25000"/>
              <a:gd name="adj3" fmla="val 13837"/>
              <a:gd name="adj4" fmla="val 7823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Late Mar 2022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Interview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D0C564B7-EAA6-4F77-86AD-50F07E581EEC}"/>
              </a:ext>
            </a:extLst>
          </p:cNvPr>
          <p:cNvSpPr/>
          <p:nvPr/>
        </p:nvSpPr>
        <p:spPr>
          <a:xfrm>
            <a:off x="8070638" y="2859650"/>
            <a:ext cx="466671" cy="4666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2120EB57-180F-4EEF-B307-D3E17F28F938}"/>
              </a:ext>
            </a:extLst>
          </p:cNvPr>
          <p:cNvSpPr/>
          <p:nvPr/>
        </p:nvSpPr>
        <p:spPr>
          <a:xfrm>
            <a:off x="8736661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0BB3334-CC87-42B3-95D1-654A29C73C19}"/>
              </a:ext>
            </a:extLst>
          </p:cNvPr>
          <p:cNvSpPr/>
          <p:nvPr/>
        </p:nvSpPr>
        <p:spPr>
          <a:xfrm>
            <a:off x="9155312" y="2983336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Callout: Down Arrow 180">
            <a:extLst>
              <a:ext uri="{FF2B5EF4-FFF2-40B4-BE49-F238E27FC236}">
                <a16:creationId xmlns:a16="http://schemas.microsoft.com/office/drawing/2014/main" id="{1A966C43-E295-454E-A191-75E951B8428A}"/>
              </a:ext>
            </a:extLst>
          </p:cNvPr>
          <p:cNvSpPr/>
          <p:nvPr/>
        </p:nvSpPr>
        <p:spPr>
          <a:xfrm>
            <a:off x="8933315" y="1742342"/>
            <a:ext cx="1747966" cy="1083119"/>
          </a:xfrm>
          <a:prstGeom prst="downArrowCallout">
            <a:avLst>
              <a:gd name="adj1" fmla="val 25000"/>
              <a:gd name="adj2" fmla="val 25000"/>
              <a:gd name="adj3" fmla="val 13837"/>
              <a:gd name="adj4" fmla="val 7823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Late Jun 2022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Result announcement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AB2E7DA4-82E7-49A3-B1D6-BE59D31F4006}"/>
              </a:ext>
            </a:extLst>
          </p:cNvPr>
          <p:cNvSpPr/>
          <p:nvPr/>
        </p:nvSpPr>
        <p:spPr>
          <a:xfrm>
            <a:off x="3777732" y="3365962"/>
            <a:ext cx="3039181" cy="1052918"/>
          </a:xfrm>
          <a:prstGeom prst="upArrowCallout">
            <a:avLst>
              <a:gd name="adj1" fmla="val 26435"/>
              <a:gd name="adj2" fmla="val 24282"/>
              <a:gd name="adj3" fmla="val 14952"/>
              <a:gd name="adj4" fmla="val 7787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Early Mar 2022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Interview notification sent to shortlisted applicants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dobe Devanagari" panose="02040503050201020203"/>
            </a:endParaRPr>
          </a:p>
        </p:txBody>
      </p:sp>
      <p:sp>
        <p:nvSpPr>
          <p:cNvPr id="182" name="Callout: Up Arrow 181">
            <a:extLst>
              <a:ext uri="{FF2B5EF4-FFF2-40B4-BE49-F238E27FC236}">
                <a16:creationId xmlns:a16="http://schemas.microsoft.com/office/drawing/2014/main" id="{B5840694-1A52-4628-AEB6-8BA8B3B7BCC9}"/>
              </a:ext>
            </a:extLst>
          </p:cNvPr>
          <p:cNvSpPr/>
          <p:nvPr/>
        </p:nvSpPr>
        <p:spPr>
          <a:xfrm>
            <a:off x="7409094" y="3365962"/>
            <a:ext cx="1789758" cy="1052918"/>
          </a:xfrm>
          <a:prstGeom prst="upArrowCallout">
            <a:avLst>
              <a:gd name="adj1" fmla="val 26435"/>
              <a:gd name="adj2" fmla="val 24282"/>
              <a:gd name="adj3" fmla="val 14952"/>
              <a:gd name="adj4" fmla="val 7787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Mid Jun 2022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Release of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dobe Devanagari" panose="02040503050201020203"/>
              </a:rPr>
              <a:t>Sem 2’s GPA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dobe Devanagari" panose="02040503050201020203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F16712-7290-4DFA-91A8-92A9130C81B4}"/>
              </a:ext>
            </a:extLst>
          </p:cNvPr>
          <p:cNvSpPr/>
          <p:nvPr/>
        </p:nvSpPr>
        <p:spPr>
          <a:xfrm>
            <a:off x="2723361" y="2992264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60B7D7-B29E-48A5-8381-87AC28DD9B8E}"/>
              </a:ext>
            </a:extLst>
          </p:cNvPr>
          <p:cNvSpPr/>
          <p:nvPr/>
        </p:nvSpPr>
        <p:spPr>
          <a:xfrm>
            <a:off x="3142012" y="2992264"/>
            <a:ext cx="219299" cy="2192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50955A-AB2C-42C1-8447-9A709BF0DAAF}"/>
              </a:ext>
            </a:extLst>
          </p:cNvPr>
          <p:cNvSpPr/>
          <p:nvPr/>
        </p:nvSpPr>
        <p:spPr>
          <a:xfrm>
            <a:off x="3560663" y="2868578"/>
            <a:ext cx="466671" cy="4666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16" y="687371"/>
            <a:ext cx="5584658" cy="110494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For JOUR</a:t>
            </a:r>
            <a:r>
              <a:rPr lang="en-US" altLang="zh-TW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-IJ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Students</a:t>
            </a:r>
            <a:endParaRPr lang="en-GB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2081" y="1691026"/>
            <a:ext cx="5265019" cy="9625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348185" y="228912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545503" y="518213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443" y="5980543"/>
            <a:ext cx="394637" cy="403513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CB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61" y="6269844"/>
            <a:ext cx="409320" cy="402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2671" y="4587041"/>
            <a:ext cx="11431" cy="1687013"/>
          </a:xfrm>
          <a:prstGeom prst="line">
            <a:avLst/>
          </a:prstGeom>
          <a:ln w="44450">
            <a:solidFill>
              <a:schemeClr val="bg2">
                <a:lumMod val="50000"/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may contain: 21 people, people 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00" y="3264440"/>
            <a:ext cx="4377857" cy="2917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hkg4-1.xx.fbcdn.net/v/t1.0-9/s960x960/57009150_2072491062798961_6573179058316640256_o.jpg?_nc_cat=111&amp;_nc_sid=8024bb&amp;_nc_ohc=IjQcWgYNFgoAX963lzP&amp;_nc_ht=scontent-hkg4-1.xx&amp;_nc_tp=7&amp;oh=3d82120596a80ea505183a0fa8bae227&amp;oe=5EFE539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/>
          <a:stretch/>
        </p:blipFill>
        <p:spPr bwMode="auto">
          <a:xfrm>
            <a:off x="1713297" y="2103587"/>
            <a:ext cx="4249799" cy="2321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1576</Words>
  <Application>Microsoft Office PowerPoint</Application>
  <PresentationFormat>寬螢幕</PresentationFormat>
  <Paragraphs>379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Adobe Devanagari</vt:lpstr>
      <vt:lpstr>Arial</vt:lpstr>
      <vt:lpstr>Calibri</vt:lpstr>
      <vt:lpstr>Calibri Light</vt:lpstr>
      <vt:lpstr>Goudy Old Style</vt:lpstr>
      <vt:lpstr>Wingdings</vt:lpstr>
      <vt:lpstr>Office Theme</vt:lpstr>
      <vt:lpstr>HKBU-MU Double Degree Programme This briefing is for 2021 intake students at HKBU </vt:lpstr>
      <vt:lpstr>About MU</vt:lpstr>
      <vt:lpstr>Why should students take a Double Degree Programme?</vt:lpstr>
      <vt:lpstr>Areas of Study</vt:lpstr>
      <vt:lpstr>Programme Duration</vt:lpstr>
      <vt:lpstr>PowerPoint 簡報</vt:lpstr>
      <vt:lpstr>Tuition Fee and Financial Support</vt:lpstr>
      <vt:lpstr>Important Dates</vt:lpstr>
      <vt:lpstr>For JOUR-IJ Students</vt:lpstr>
      <vt:lpstr>Study Plan at HKBU</vt:lpstr>
      <vt:lpstr>Study Schedules in Year 1</vt:lpstr>
      <vt:lpstr>Study Schedules in Year 2</vt:lpstr>
      <vt:lpstr>Things to Note</vt:lpstr>
      <vt:lpstr>For PRA Students</vt:lpstr>
      <vt:lpstr>Study Plan at HKBU</vt:lpstr>
      <vt:lpstr>Study Schedules in Year 1</vt:lpstr>
      <vt:lpstr>Study Schedules in Year 2</vt:lpstr>
      <vt:lpstr>Study Schedules in Year 2</vt:lpstr>
      <vt:lpstr>Things to Note</vt:lpstr>
      <vt:lpstr>Thank you!</vt:lpstr>
    </vt:vector>
  </TitlesOfParts>
  <Company>Hong Kong Baptist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HKBU-MU Double Degree Programme</dc:title>
  <dc:creator>Tse Amanda M Y</dc:creator>
  <cp:lastModifiedBy>Tam Sherine P C</cp:lastModifiedBy>
  <cp:revision>117</cp:revision>
  <cp:lastPrinted>2021-02-03T03:57:32Z</cp:lastPrinted>
  <dcterms:created xsi:type="dcterms:W3CDTF">2020-06-05T00:50:19Z</dcterms:created>
  <dcterms:modified xsi:type="dcterms:W3CDTF">2021-12-24T13:53:45Z</dcterms:modified>
</cp:coreProperties>
</file>